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80" r:id="rId2"/>
    <p:sldId id="371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87" r:id="rId19"/>
    <p:sldId id="388" r:id="rId20"/>
    <p:sldId id="363" r:id="rId21"/>
    <p:sldId id="367" r:id="rId22"/>
    <p:sldId id="366" r:id="rId23"/>
    <p:sldId id="365" r:id="rId24"/>
    <p:sldId id="333" r:id="rId25"/>
    <p:sldId id="332" r:id="rId26"/>
    <p:sldId id="336" r:id="rId27"/>
    <p:sldId id="268" r:id="rId28"/>
    <p:sldId id="358" r:id="rId29"/>
    <p:sldId id="359" r:id="rId30"/>
    <p:sldId id="357" r:id="rId31"/>
    <p:sldId id="360" r:id="rId32"/>
    <p:sldId id="324" r:id="rId33"/>
    <p:sldId id="369" r:id="rId34"/>
    <p:sldId id="361" r:id="rId35"/>
    <p:sldId id="266" r:id="rId36"/>
    <p:sldId id="276" r:id="rId37"/>
    <p:sldId id="278" r:id="rId38"/>
    <p:sldId id="337" r:id="rId39"/>
    <p:sldId id="344" r:id="rId40"/>
    <p:sldId id="345" r:id="rId41"/>
    <p:sldId id="347" r:id="rId42"/>
    <p:sldId id="348" r:id="rId43"/>
    <p:sldId id="349" r:id="rId44"/>
    <p:sldId id="368" r:id="rId45"/>
    <p:sldId id="353" r:id="rId46"/>
    <p:sldId id="338" r:id="rId47"/>
    <p:sldId id="339" r:id="rId48"/>
    <p:sldId id="351" r:id="rId49"/>
    <p:sldId id="352" r:id="rId50"/>
    <p:sldId id="350" r:id="rId51"/>
    <p:sldId id="340" r:id="rId52"/>
    <p:sldId id="390" r:id="rId53"/>
    <p:sldId id="335" r:id="rId54"/>
    <p:sldId id="355" r:id="rId55"/>
    <p:sldId id="356" r:id="rId56"/>
    <p:sldId id="342" r:id="rId57"/>
    <p:sldId id="328" r:id="rId58"/>
    <p:sldId id="341" r:id="rId59"/>
    <p:sldId id="263" r:id="rId60"/>
    <p:sldId id="362" r:id="rId61"/>
    <p:sldId id="267" r:id="rId62"/>
    <p:sldId id="330" r:id="rId63"/>
    <p:sldId id="389" r:id="rId64"/>
    <p:sldId id="331" r:id="rId6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gel Christie" initials="NC" lastIdx="2" clrIdx="0">
    <p:extLst>
      <p:ext uri="{19B8F6BF-5375-455C-9EA6-DF929625EA0E}">
        <p15:presenceInfo xmlns:p15="http://schemas.microsoft.com/office/powerpoint/2012/main" userId="0669a0e30b5dd6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0082"/>
    <a:srgbClr val="EFFFEF"/>
    <a:srgbClr val="C8FA64"/>
    <a:srgbClr val="E2F0D9"/>
    <a:srgbClr val="AAF064"/>
    <a:srgbClr val="50F03C"/>
    <a:srgbClr val="96F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AA325-77C1-404A-ACEC-D3149B02161E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43545-2DF6-4D52-970F-2E7E3B4BB57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8962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i="1" dirty="0" err="1">
                <a:solidFill>
                  <a:srgbClr val="4B0082"/>
                </a:solidFill>
              </a:rPr>
              <a:t>Huakina</a:t>
            </a:r>
            <a:r>
              <a:rPr lang="en-NZ" i="1" dirty="0">
                <a:solidFill>
                  <a:srgbClr val="4B0082"/>
                </a:solidFill>
              </a:rPr>
              <a:t> Development Trust v Waikato Valley Authority </a:t>
            </a:r>
            <a:r>
              <a:rPr lang="en-NZ" dirty="0">
                <a:solidFill>
                  <a:srgbClr val="4B0082"/>
                </a:solidFill>
              </a:rPr>
              <a:t>(HC) [1987): 210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043545-2DF6-4D52-970F-2E7E3B4BB57C}" type="slidenum">
              <a:rPr kumimoji="0" lang="en-NZ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N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55231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i="1" dirty="0" err="1">
                <a:solidFill>
                  <a:srgbClr val="4B0082"/>
                </a:solidFill>
              </a:rPr>
              <a:t>Huakina</a:t>
            </a:r>
            <a:r>
              <a:rPr lang="en-NZ" i="1" dirty="0">
                <a:solidFill>
                  <a:srgbClr val="4B0082"/>
                </a:solidFill>
              </a:rPr>
              <a:t> Development Trust v Waikato Valley Authority </a:t>
            </a:r>
            <a:r>
              <a:rPr lang="en-NZ" dirty="0">
                <a:solidFill>
                  <a:srgbClr val="4B0082"/>
                </a:solidFill>
              </a:rPr>
              <a:t>(HC) [1987): 210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043545-2DF6-4D52-970F-2E7E3B4BB57C}" type="slidenum">
              <a:rPr kumimoji="0" lang="en-NZ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N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52657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i="1" dirty="0" err="1">
                <a:solidFill>
                  <a:srgbClr val="4B0082"/>
                </a:solidFill>
              </a:rPr>
              <a:t>Huakina</a:t>
            </a:r>
            <a:r>
              <a:rPr lang="en-NZ" i="1" dirty="0">
                <a:solidFill>
                  <a:srgbClr val="4B0082"/>
                </a:solidFill>
              </a:rPr>
              <a:t> Development Trust v Waikato Valley Authority </a:t>
            </a:r>
            <a:r>
              <a:rPr lang="en-NZ" dirty="0">
                <a:solidFill>
                  <a:srgbClr val="4B0082"/>
                </a:solidFill>
              </a:rPr>
              <a:t>(HC) [1987): 210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043545-2DF6-4D52-970F-2E7E3B4BB57C}" type="slidenum">
              <a:rPr kumimoji="0" lang="en-NZ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N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9416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8259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4625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813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049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8294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8579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211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8037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010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763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7406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FE534-94C7-40F4-9EAC-61B844187091}" type="datetimeFigureOut">
              <a:rPr lang="en-NZ" smtClean="0"/>
              <a:t>12/10/2016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4FA2B-4C22-440B-B6E1-9D5E90B0F72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3715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zhistory.net.nz/politics/treaty/the-treaty-in-practice/early-crown-policy" TargetMode="External"/><Relationship Id="rId5" Type="http://schemas.openxmlformats.org/officeDocument/2006/relationships/hyperlink" Target="http://www.teara.govt.nz/en/treaty-of-waitangi" TargetMode="Externa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upport-plus.org.nz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upport-plus.org.nz/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upport-plus.org.nz/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port-plus.org.n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801" y="982076"/>
            <a:ext cx="4850972" cy="49027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917850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64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17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54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Hindi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559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Hindi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Danish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Hindi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Danish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Mandarin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922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Hindi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Danish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Mandarin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German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611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Hindi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Danish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Mandarin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German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English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025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Hindi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Danish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Mandarin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German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English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Hebrew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133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Samoan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Islamic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Maori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Hindi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Danish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Mandarin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German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English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Hebrew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Spanish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94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881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8762" y="1498482"/>
            <a:ext cx="91630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Seminar Presentation for </a:t>
            </a:r>
          </a:p>
          <a:p>
            <a:pPr lvl="0" algn="ctr">
              <a:spcBef>
                <a:spcPts val="600"/>
              </a:spcBef>
              <a:defRPr/>
            </a:pPr>
            <a:r>
              <a:rPr lang="en-NZ" sz="3200" b="1" kern="0" dirty="0">
                <a:solidFill>
                  <a:srgbClr val="7030A0"/>
                </a:solidFill>
              </a:rPr>
              <a:t>Staff of Telford Rest Home and Hospital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32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Cultural Values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Cultural Responsiveness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32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13 October 2016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900" i="1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181190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5245" y="3636645"/>
            <a:ext cx="9163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900" b="0" i="1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792373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130061" y="2576989"/>
            <a:ext cx="984983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When thinking about cultural values and cultural responsiveness, the key consideration is 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2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2800" b="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900" b="0" i="1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833565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130061" y="2576989"/>
            <a:ext cx="9849838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When thinking about cultural values and cultural responsiveness, the key consideration is 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2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2800" b="1" kern="0" dirty="0">
                <a:solidFill>
                  <a:srgbClr val="4B0082"/>
                </a:solidFill>
              </a:rPr>
              <a:t>… delivery of a client-focused service</a:t>
            </a:r>
            <a:endParaRPr lang="en-NZ" sz="2800" kern="0" dirty="0">
              <a:solidFill>
                <a:srgbClr val="4B0082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2800" b="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900" b="0" i="1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857172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621767" y="2183858"/>
            <a:ext cx="86609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GB" altLang="en-US" sz="2800" b="1" dirty="0">
                <a:solidFill>
                  <a:srgbClr val="4B0082"/>
                </a:solidFill>
              </a:rPr>
              <a:t>This presentation is about:</a:t>
            </a:r>
          </a:p>
          <a:p>
            <a:pPr marL="715963" indent="-276225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GB" altLang="en-US" sz="2800" b="1" dirty="0">
                <a:solidFill>
                  <a:srgbClr val="4B0082"/>
                </a:solidFill>
              </a:rPr>
              <a:t>“</a:t>
            </a:r>
            <a:r>
              <a:rPr lang="en-GB" altLang="en-US" sz="2800" b="1" u="sng" dirty="0">
                <a:solidFill>
                  <a:srgbClr val="4B0082"/>
                </a:solidFill>
              </a:rPr>
              <a:t>understanding</a:t>
            </a:r>
            <a:r>
              <a:rPr lang="en-GB" altLang="en-US" sz="2800" b="1" dirty="0">
                <a:solidFill>
                  <a:srgbClr val="4B0082"/>
                </a:solidFill>
              </a:rPr>
              <a:t>” our perceptions of similarity and difference, rather than a “</a:t>
            </a:r>
            <a:r>
              <a:rPr lang="en-GB" altLang="en-US" sz="2800" b="1" u="sng" dirty="0">
                <a:solidFill>
                  <a:srgbClr val="4B0082"/>
                </a:solidFill>
              </a:rPr>
              <a:t>knowledge</a:t>
            </a:r>
            <a:r>
              <a:rPr lang="en-GB" altLang="en-US" sz="2800" b="1" dirty="0">
                <a:solidFill>
                  <a:srgbClr val="4B0082"/>
                </a:solidFill>
              </a:rPr>
              <a:t>” of what those similarities and differences might be, and</a:t>
            </a:r>
            <a:endParaRPr lang="en-NZ" altLang="en-US" sz="2800" b="1" dirty="0">
              <a:solidFill>
                <a:srgbClr val="4B0082"/>
              </a:solidFill>
            </a:endParaRPr>
          </a:p>
          <a:p>
            <a:pPr marL="715963" indent="-276225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altLang="en-US" sz="2800" b="1" dirty="0">
                <a:solidFill>
                  <a:srgbClr val="4B0082"/>
                </a:solidFill>
              </a:rPr>
              <a:t>removing some of the apprehension that we might feel about responding to different cultural needs in our services.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580273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2622970" y="2256332"/>
            <a:ext cx="75044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>
              <a:spcBef>
                <a:spcPts val="1200"/>
              </a:spcBef>
              <a:tabLst>
                <a:tab pos="3676650" algn="l"/>
              </a:tabLst>
            </a:pPr>
            <a:r>
              <a:rPr lang="en-NZ" altLang="en-US" sz="2800" b="1" dirty="0">
                <a:solidFill>
                  <a:srgbClr val="4B0082"/>
                </a:solidFill>
              </a:rPr>
              <a:t>I have divided this presentation into four parts:</a:t>
            </a:r>
          </a:p>
          <a:p>
            <a:pPr marL="714375" indent="-533400">
              <a:spcBef>
                <a:spcPts val="1200"/>
              </a:spcBef>
              <a:buFont typeface="+mj-lt"/>
              <a:buAutoNum type="arabicParenR"/>
              <a:tabLst>
                <a:tab pos="3676650" algn="l"/>
              </a:tabLst>
            </a:pPr>
            <a:r>
              <a:rPr lang="en-NZ" altLang="en-US" sz="2800" b="1" dirty="0">
                <a:solidFill>
                  <a:srgbClr val="4B0082"/>
                </a:solidFill>
              </a:rPr>
              <a:t>Personal cultural identity</a:t>
            </a:r>
          </a:p>
          <a:p>
            <a:pPr marL="714375" indent="-533400">
              <a:spcBef>
                <a:spcPts val="1200"/>
              </a:spcBef>
              <a:buFont typeface="+mj-lt"/>
              <a:buAutoNum type="arabicParenR"/>
              <a:tabLst>
                <a:tab pos="3676650" algn="l"/>
              </a:tabLst>
            </a:pPr>
            <a:r>
              <a:rPr lang="en-NZ" altLang="en-US" sz="2800" b="1" dirty="0">
                <a:solidFill>
                  <a:srgbClr val="4B0082"/>
                </a:solidFill>
              </a:rPr>
              <a:t>New Zealand cultural identity</a:t>
            </a:r>
          </a:p>
          <a:p>
            <a:pPr marL="714375" indent="-533400">
              <a:spcBef>
                <a:spcPts val="1200"/>
              </a:spcBef>
              <a:buFont typeface="+mj-lt"/>
              <a:buAutoNum type="arabicParenR"/>
              <a:tabLst>
                <a:tab pos="3676650" algn="l"/>
              </a:tabLst>
            </a:pPr>
            <a:r>
              <a:rPr lang="en-NZ" altLang="en-US" sz="2800" b="1" dirty="0">
                <a:solidFill>
                  <a:srgbClr val="4B0082"/>
                </a:solidFill>
              </a:rPr>
              <a:t>Differences or similarities?</a:t>
            </a:r>
          </a:p>
          <a:p>
            <a:pPr marL="714375" indent="-533400">
              <a:spcBef>
                <a:spcPts val="1200"/>
              </a:spcBef>
              <a:buFont typeface="+mj-lt"/>
              <a:buAutoNum type="arabicParenR"/>
              <a:tabLst>
                <a:tab pos="3676650" algn="l"/>
              </a:tabLst>
            </a:pPr>
            <a:r>
              <a:rPr lang="en-NZ" altLang="en-US" sz="2800" b="1" dirty="0">
                <a:solidFill>
                  <a:srgbClr val="4B0082"/>
                </a:solidFill>
              </a:rPr>
              <a:t>Cultural responsiveness  </a:t>
            </a:r>
          </a:p>
          <a:p>
            <a:pPr marL="542925" indent="-285750">
              <a:buFont typeface="Calibri" panose="020F0502020204030204" pitchFamily="34" charset="0"/>
              <a:buChar char="̶"/>
            </a:pPr>
            <a:endParaRPr lang="en-GB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2184286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62175" y="2795439"/>
            <a:ext cx="8538926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en-NZ" sz="2800" b="1" dirty="0">
                <a:solidFill>
                  <a:srgbClr val="7030A0"/>
                </a:solidFill>
              </a:rPr>
              <a:t>What is</a:t>
            </a:r>
          </a:p>
          <a:p>
            <a:pPr algn="ctr">
              <a:spcBef>
                <a:spcPts val="1800"/>
              </a:spcBef>
            </a:pPr>
            <a:r>
              <a:rPr lang="en-NZ" sz="4000" b="1" dirty="0">
                <a:solidFill>
                  <a:srgbClr val="7030A0"/>
                </a:solidFill>
              </a:rPr>
              <a:t>Personal Cultural Identity</a:t>
            </a:r>
            <a:r>
              <a:rPr lang="en-NZ" sz="2800" b="1" dirty="0">
                <a:solidFill>
                  <a:srgbClr val="7030A0"/>
                </a:solidFill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9570" y="1199072"/>
            <a:ext cx="2355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NZ" sz="3200" b="1" u="sng" dirty="0">
                <a:solidFill>
                  <a:srgbClr val="7030A0"/>
                </a:solidFill>
              </a:rPr>
              <a:t>PART 1</a:t>
            </a:r>
            <a:r>
              <a:rPr lang="en-NZ" sz="3200" b="1" dirty="0">
                <a:solidFill>
                  <a:srgbClr val="7030A0"/>
                </a:solidFill>
              </a:rPr>
              <a:t>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892679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7750" y="1625854"/>
            <a:ext cx="99250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What is “Personal Cultural Identity”?      </a:t>
            </a:r>
            <a:endParaRPr lang="en-NZ" sz="2000" b="1" dirty="0">
              <a:solidFill>
                <a:srgbClr val="4B0082"/>
              </a:solidFill>
            </a:endParaRPr>
          </a:p>
          <a:p>
            <a:endParaRPr lang="en-NZ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sz="2000" b="1" dirty="0">
                <a:solidFill>
                  <a:srgbClr val="4B0082"/>
                </a:solidFill>
              </a:rPr>
              <a:t>Personal cultural identity </a:t>
            </a:r>
            <a:r>
              <a:rPr lang="en-NZ" sz="2000" dirty="0">
                <a:solidFill>
                  <a:srgbClr val="4B0082"/>
                </a:solidFill>
              </a:rPr>
              <a:t>is the concept or image of yourself that you develop and evolve over the course of your life, including: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1583817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7750" y="1625854"/>
            <a:ext cx="992505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What is “Personal Cultural Identity”?      </a:t>
            </a:r>
            <a:endParaRPr lang="en-NZ" sz="2000" b="1" dirty="0">
              <a:solidFill>
                <a:srgbClr val="4B0082"/>
              </a:solidFill>
            </a:endParaRPr>
          </a:p>
          <a:p>
            <a:endParaRPr lang="en-NZ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sz="2000" b="1" dirty="0">
                <a:solidFill>
                  <a:srgbClr val="4B0082"/>
                </a:solidFill>
              </a:rPr>
              <a:t>Personal cultural identity </a:t>
            </a:r>
            <a:r>
              <a:rPr lang="en-NZ" sz="2000" dirty="0">
                <a:solidFill>
                  <a:srgbClr val="4B0082"/>
                </a:solidFill>
              </a:rPr>
              <a:t>is the concept or image of yourself that you develop and evolve over the course of your life, including: 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 life over which you have no control – such as where you grew up, or the colour of your skin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801898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7750" y="1625854"/>
            <a:ext cx="992505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What is “Personal Cultural Identity”?      </a:t>
            </a:r>
            <a:endParaRPr lang="en-NZ" sz="2000" b="1" dirty="0">
              <a:solidFill>
                <a:srgbClr val="4B0082"/>
              </a:solidFill>
            </a:endParaRPr>
          </a:p>
          <a:p>
            <a:endParaRPr lang="en-NZ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sz="2000" b="1" dirty="0">
                <a:solidFill>
                  <a:srgbClr val="4B0082"/>
                </a:solidFill>
              </a:rPr>
              <a:t>Personal cultural identity </a:t>
            </a:r>
            <a:r>
              <a:rPr lang="en-NZ" sz="2000" dirty="0">
                <a:solidFill>
                  <a:srgbClr val="4B0082"/>
                </a:solidFill>
              </a:rPr>
              <a:t>is the concept or image of yourself that you develop and evolve over the course of your life, including: 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 life over which you have no control – such as where you grew up, or the colour of your skin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choices you make in life – such as how you spend your time, and what you believe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1852761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499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7750" y="1625854"/>
            <a:ext cx="992505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What is “Personal Cultural Identity”?      </a:t>
            </a:r>
            <a:endParaRPr lang="en-NZ" sz="2000" b="1" dirty="0">
              <a:solidFill>
                <a:srgbClr val="4B0082"/>
              </a:solidFill>
            </a:endParaRPr>
          </a:p>
          <a:p>
            <a:endParaRPr lang="en-NZ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sz="2000" b="1" dirty="0">
                <a:solidFill>
                  <a:srgbClr val="4B0082"/>
                </a:solidFill>
              </a:rPr>
              <a:t>Personal cultural identity </a:t>
            </a:r>
            <a:r>
              <a:rPr lang="en-NZ" sz="2000" dirty="0">
                <a:solidFill>
                  <a:srgbClr val="4B0082"/>
                </a:solidFill>
              </a:rPr>
              <a:t>is the concept or image of yourself that you develop and evolve over the course of your life, including: 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 life over which you have no control – such as where you grew up, or the colour of your skin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choices you make in life – such as how you spend your time, and what you believe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yourself that you demonstrate outwardly – through what you wear and how you interact with other people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985139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7750" y="1625854"/>
            <a:ext cx="992505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What is “Personal Cultural Identity”?      </a:t>
            </a:r>
            <a:endParaRPr lang="en-NZ" sz="2000" b="1" dirty="0">
              <a:solidFill>
                <a:srgbClr val="4B0082"/>
              </a:solidFill>
            </a:endParaRPr>
          </a:p>
          <a:p>
            <a:endParaRPr lang="en-NZ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sz="2000" b="1" dirty="0">
                <a:solidFill>
                  <a:srgbClr val="4B0082"/>
                </a:solidFill>
              </a:rPr>
              <a:t>Personal cultural identity </a:t>
            </a:r>
            <a:r>
              <a:rPr lang="en-NZ" sz="2000" dirty="0">
                <a:solidFill>
                  <a:srgbClr val="4B0082"/>
                </a:solidFill>
              </a:rPr>
              <a:t>is the concept or image of yourself that you develop and evolve over the course of your life, including: 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 life over which you have no control – such as where you grew up, or the colour of your skin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choices you make in life – such as how you spend your time, and what you believe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yourself that you demonstrate outwardly – such as what you wear and how you interact with other people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yourself that are personal to you and may be hidden from others – such as some health issues, some family matters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1922438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2224088" y="2251651"/>
            <a:ext cx="79966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sz="2400" dirty="0">
                <a:solidFill>
                  <a:srgbClr val="4B0082"/>
                </a:solidFill>
              </a:rPr>
              <a:t>In essence, therefore, our </a:t>
            </a:r>
            <a:r>
              <a:rPr lang="en-NZ" sz="2400" b="1" dirty="0">
                <a:solidFill>
                  <a:srgbClr val="4B0082"/>
                </a:solidFill>
              </a:rPr>
              <a:t>personal cultural identity</a:t>
            </a:r>
            <a:r>
              <a:rPr lang="en-NZ" sz="2400" dirty="0">
                <a:solidFill>
                  <a:srgbClr val="4B0082"/>
                </a:solidFill>
              </a:rPr>
              <a:t> is the ‘sum total’ of all those things that have influenced each of us over our lifetimes?</a:t>
            </a:r>
          </a:p>
          <a:p>
            <a:pPr>
              <a:spcBef>
                <a:spcPts val="1200"/>
              </a:spcBef>
            </a:pPr>
            <a:r>
              <a:rPr lang="en-NZ" sz="2400" dirty="0">
                <a:solidFill>
                  <a:srgbClr val="4B0082"/>
                </a:solidFill>
              </a:rPr>
              <a:t>And … these influences might come from:</a:t>
            </a:r>
          </a:p>
          <a:p>
            <a:pPr marL="896938" indent="-361950">
              <a:buFont typeface="Calibri" panose="020F0502020204030204" pitchFamily="34" charset="0"/>
              <a:buChar char="̶"/>
            </a:pPr>
            <a:r>
              <a:rPr lang="en-NZ" sz="2400" dirty="0">
                <a:solidFill>
                  <a:srgbClr val="4B0082"/>
                </a:solidFill>
              </a:rPr>
              <a:t>the past</a:t>
            </a:r>
          </a:p>
          <a:p>
            <a:pPr marL="896938" indent="-361950">
              <a:buFont typeface="Calibri" panose="020F0502020204030204" pitchFamily="34" charset="0"/>
              <a:buChar char="̶"/>
            </a:pPr>
            <a:r>
              <a:rPr lang="en-NZ" sz="2400" dirty="0">
                <a:solidFill>
                  <a:srgbClr val="4B0082"/>
                </a:solidFill>
              </a:rPr>
              <a:t>the present</a:t>
            </a:r>
          </a:p>
          <a:p>
            <a:pPr marL="896938" indent="-361950">
              <a:buFont typeface="Calibri" panose="020F0502020204030204" pitchFamily="34" charset="0"/>
              <a:buChar char="̶"/>
            </a:pPr>
            <a:r>
              <a:rPr lang="en-NZ" sz="2400" dirty="0">
                <a:solidFill>
                  <a:srgbClr val="4B0082"/>
                </a:solidFill>
              </a:rPr>
              <a:t>the future</a:t>
            </a:r>
          </a:p>
          <a:p>
            <a:pPr>
              <a:spcBef>
                <a:spcPts val="1200"/>
              </a:spcBef>
            </a:pPr>
            <a:endParaRPr lang="en-NZ" altLang="en-US" sz="3200" b="1" dirty="0">
              <a:solidFill>
                <a:srgbClr val="4B008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10138655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2398143" y="2636371"/>
            <a:ext cx="779827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3600" b="1" dirty="0">
                <a:solidFill>
                  <a:srgbClr val="4B0082"/>
                </a:solidFill>
              </a:rPr>
              <a:t>So …</a:t>
            </a:r>
          </a:p>
          <a:p>
            <a:pPr>
              <a:spcBef>
                <a:spcPts val="1200"/>
              </a:spcBef>
            </a:pPr>
            <a:r>
              <a:rPr lang="en-NZ" altLang="en-US" sz="3200" b="1" dirty="0">
                <a:solidFill>
                  <a:srgbClr val="4B0082"/>
                </a:solidFill>
              </a:rPr>
              <a:t>… what might be our ‘life influences’?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934030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2432649" y="3336563"/>
            <a:ext cx="77982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3200" b="1" dirty="0">
                <a:solidFill>
                  <a:srgbClr val="4B0082"/>
                </a:solidFill>
              </a:rPr>
              <a:t>What are the things that have made you the person you are today?</a:t>
            </a:r>
            <a:endParaRPr lang="en-NZ" altLang="en-US" sz="3200" dirty="0">
              <a:solidFill>
                <a:srgbClr val="4B008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5718507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	</a:t>
            </a:r>
            <a:r>
              <a:rPr lang="en-NZ" sz="1100" b="1" dirty="0">
                <a:solidFill>
                  <a:srgbClr val="4B0082"/>
                </a:solidFill>
                <a:hlinkClick r:id="rId3"/>
              </a:rPr>
              <a:t>www.support-plus.org.nz</a:t>
            </a:r>
            <a:r>
              <a:rPr lang="en-NZ" sz="1100" b="1" dirty="0">
                <a:solidFill>
                  <a:srgbClr val="4B0082"/>
                </a:solidFill>
              </a:rPr>
              <a:t> | 021 59 59 56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0287" y="3430341"/>
            <a:ext cx="3802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rgbClr val="4B0082"/>
                </a:solidFill>
              </a:rPr>
              <a:t>Family (size of family, contact with family, parents, grandparents, extended family, partners, children, etc )</a:t>
            </a:r>
            <a:endParaRPr lang="en-NZ" sz="2000" b="1" dirty="0">
              <a:solidFill>
                <a:srgbClr val="4B008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64742" y="4771132"/>
            <a:ext cx="1725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rgbClr val="4B0082"/>
                </a:solidFill>
              </a:rPr>
              <a:t>Gender</a:t>
            </a:r>
            <a:endParaRPr lang="en-NZ" sz="2000" b="1" dirty="0">
              <a:solidFill>
                <a:srgbClr val="4B008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7724" y="2110662"/>
            <a:ext cx="2044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Physical Health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377892" y="3141743"/>
            <a:ext cx="1524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Teachers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72936" y="2222045"/>
            <a:ext cx="2536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2000" b="1" dirty="0">
                <a:solidFill>
                  <a:srgbClr val="4B0082"/>
                </a:solidFill>
              </a:rPr>
              <a:t>Education (subjects, levels of attainment)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0041" y="3640939"/>
            <a:ext cx="1595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Travel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35571" y="4104425"/>
            <a:ext cx="1578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Religion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41019" y="3960552"/>
            <a:ext cx="1892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2000" b="1" dirty="0">
                <a:solidFill>
                  <a:srgbClr val="4B0082"/>
                </a:solidFill>
              </a:rPr>
              <a:t>Sexual orientation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8687" y="4244269"/>
            <a:ext cx="1742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Food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84675" y="5346458"/>
            <a:ext cx="2018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Climate and Weather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35571" y="5130062"/>
            <a:ext cx="2156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Decisions we have made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5674" y="5837948"/>
            <a:ext cx="1544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Careers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76378" y="3094810"/>
            <a:ext cx="2372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Hobbies and Interests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12011" y="5311085"/>
            <a:ext cx="1708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Music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471804" y="4859773"/>
            <a:ext cx="20185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Media (television, radio, movies)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22746" y="1354052"/>
            <a:ext cx="1369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Age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44230" y="687701"/>
            <a:ext cx="1369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Race / Ethnicity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49616" y="2552045"/>
            <a:ext cx="2216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Places you have lived (rural, urban)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61847" y="1629944"/>
            <a:ext cx="1345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Ability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92174" y="687701"/>
            <a:ext cx="1578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Family income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46974" y="2495929"/>
            <a:ext cx="1301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Friends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40303" y="1828034"/>
            <a:ext cx="1369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b="1" dirty="0">
                <a:solidFill>
                  <a:srgbClr val="4B0082"/>
                </a:solidFill>
              </a:rPr>
              <a:t>Politics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4624594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2124883" y="1731508"/>
            <a:ext cx="7970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NZ" altLang="en-US" sz="2400" b="1" u="sng" dirty="0">
                <a:solidFill>
                  <a:srgbClr val="4B0082"/>
                </a:solidFill>
              </a:rPr>
              <a:t>Summary</a:t>
            </a:r>
            <a:r>
              <a:rPr lang="en-NZ" altLang="en-US" sz="2400" b="1" dirty="0">
                <a:solidFill>
                  <a:srgbClr val="4B0082"/>
                </a:solidFill>
              </a:rPr>
              <a:t>:</a:t>
            </a:r>
            <a:endParaRPr lang="en-NZ" dirty="0">
              <a:solidFill>
                <a:srgbClr val="4B0082"/>
              </a:solidFill>
            </a:endParaRPr>
          </a:p>
          <a:p>
            <a:endParaRPr lang="en-NZ" sz="2000" dirty="0">
              <a:solidFill>
                <a:srgbClr val="4B0082"/>
              </a:solidFill>
            </a:endParaRPr>
          </a:p>
          <a:p>
            <a:r>
              <a:rPr lang="en-NZ" sz="2000" b="1" dirty="0">
                <a:solidFill>
                  <a:srgbClr val="4B0082"/>
                </a:solidFill>
              </a:rPr>
              <a:t>Personal cultural identity</a:t>
            </a:r>
            <a:r>
              <a:rPr lang="en-NZ" sz="2000" dirty="0">
                <a:solidFill>
                  <a:srgbClr val="4B0082"/>
                </a:solidFill>
              </a:rPr>
              <a:t> is made up of: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aspects of your life over which you have no control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choices you make in life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things about you that are visible to others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sz="2000" dirty="0">
                <a:solidFill>
                  <a:srgbClr val="4B0082"/>
                </a:solidFill>
              </a:rPr>
              <a:t>things that you keep to yourself </a:t>
            </a:r>
            <a:endParaRPr lang="en-GB" altLang="en-US" sz="2000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altLang="en-US" sz="2000" dirty="0">
                <a:solidFill>
                  <a:srgbClr val="4B0082"/>
                </a:solidFill>
              </a:rPr>
              <a:t>… and is all about the ways in which you are similar to, and different from, others with whom you come in contact.</a:t>
            </a:r>
            <a:endParaRPr lang="en-GB" altLang="en-US" sz="2000" dirty="0">
              <a:solidFill>
                <a:srgbClr val="4B008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4211807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62175" y="2795439"/>
            <a:ext cx="8538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en-NZ" sz="4000" b="1" dirty="0">
                <a:solidFill>
                  <a:srgbClr val="7030A0"/>
                </a:solidFill>
              </a:rPr>
              <a:t>New Zealand Cultural Identity</a:t>
            </a:r>
            <a:endParaRPr lang="en-NZ" sz="28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9570" y="1560657"/>
            <a:ext cx="2355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NZ" sz="3200" b="1" u="sng" dirty="0">
                <a:solidFill>
                  <a:srgbClr val="7030A0"/>
                </a:solidFill>
              </a:rPr>
              <a:t>PART 2</a:t>
            </a:r>
            <a:r>
              <a:rPr lang="en-NZ" sz="3200" b="1" dirty="0">
                <a:solidFill>
                  <a:srgbClr val="7030A0"/>
                </a:solidFill>
              </a:rPr>
              <a:t>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2929895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8762" y="2451705"/>
            <a:ext cx="91630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Bi-Cultural New Zealand?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The Treaty of Waitangi</a:t>
            </a:r>
            <a:r>
              <a:rPr kumimoji="0" lang="en-NZ" sz="2800" b="1" i="0" u="none" strike="noStrike" kern="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is the foundation of a unique, bi</a:t>
            </a: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-lateral relationship between the Crown and Māori.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0280936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088" y="17761"/>
            <a:ext cx="3461462" cy="6467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56718" y="4108637"/>
            <a:ext cx="37403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rgbClr val="4B0082"/>
                </a:solidFill>
              </a:rPr>
              <a:t>For summaries of the history of The Treaty, see:</a:t>
            </a:r>
          </a:p>
          <a:p>
            <a:r>
              <a:rPr lang="en-NZ" sz="1400" dirty="0">
                <a:hlinkClick r:id="rId5"/>
              </a:rPr>
              <a:t>http://www.teara.govt.nz/en/treaty-of-waitangi</a:t>
            </a:r>
            <a:r>
              <a:rPr lang="en-NZ" sz="1400" dirty="0"/>
              <a:t> </a:t>
            </a:r>
          </a:p>
          <a:p>
            <a:r>
              <a:rPr lang="en-NZ" sz="1400" dirty="0">
                <a:solidFill>
                  <a:srgbClr val="4B0082"/>
                </a:solidFill>
              </a:rPr>
              <a:t>and:</a:t>
            </a:r>
          </a:p>
          <a:p>
            <a:r>
              <a:rPr lang="en-NZ" sz="1400" dirty="0">
                <a:hlinkClick r:id="rId6"/>
              </a:rPr>
              <a:t>http://www.nzhistory.net.nz/politics/treaty/the-treaty-in-practice/early-crown-policy</a:t>
            </a:r>
            <a:r>
              <a:rPr lang="en-NZ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403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0655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780104"/>
              </p:ext>
            </p:extLst>
          </p:nvPr>
        </p:nvGraphicFramePr>
        <p:xfrm>
          <a:off x="1311216" y="1621764"/>
          <a:ext cx="9596257" cy="421831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05492">
                  <a:extLst>
                    <a:ext uri="{9D8B030D-6E8A-4147-A177-3AD203B41FA5}">
                      <a16:colId xmlns:a16="http://schemas.microsoft.com/office/drawing/2014/main" val="2301204726"/>
                    </a:ext>
                  </a:extLst>
                </a:gridCol>
                <a:gridCol w="3958456">
                  <a:extLst>
                    <a:ext uri="{9D8B030D-6E8A-4147-A177-3AD203B41FA5}">
                      <a16:colId xmlns:a16="http://schemas.microsoft.com/office/drawing/2014/main" val="2218977285"/>
                    </a:ext>
                  </a:extLst>
                </a:gridCol>
                <a:gridCol w="3932309">
                  <a:extLst>
                    <a:ext uri="{9D8B030D-6E8A-4147-A177-3AD203B41FA5}">
                      <a16:colId xmlns:a16="http://schemas.microsoft.com/office/drawing/2014/main" val="617481720"/>
                    </a:ext>
                  </a:extLst>
                </a:gridCol>
              </a:tblGrid>
              <a:tr h="608572">
                <a:tc>
                  <a:txBody>
                    <a:bodyPr/>
                    <a:lstStyle/>
                    <a:p>
                      <a:endParaRPr lang="en-NZ" sz="2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English Version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Version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637426"/>
                  </a:ext>
                </a:extLst>
              </a:tr>
              <a:tr h="6085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Article 1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cede sovereignty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cede governance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445180"/>
                  </a:ext>
                </a:extLst>
              </a:tr>
              <a:tr h="1950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>
                        <a:solidFill>
                          <a:srgbClr val="4B0082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55352"/>
                  </a:ext>
                </a:extLst>
              </a:tr>
              <a:tr h="105041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72544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40925141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832168"/>
              </p:ext>
            </p:extLst>
          </p:nvPr>
        </p:nvGraphicFramePr>
        <p:xfrm>
          <a:off x="1311216" y="1621764"/>
          <a:ext cx="9596257" cy="421831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05492">
                  <a:extLst>
                    <a:ext uri="{9D8B030D-6E8A-4147-A177-3AD203B41FA5}">
                      <a16:colId xmlns:a16="http://schemas.microsoft.com/office/drawing/2014/main" val="2301204726"/>
                    </a:ext>
                  </a:extLst>
                </a:gridCol>
                <a:gridCol w="3958456">
                  <a:extLst>
                    <a:ext uri="{9D8B030D-6E8A-4147-A177-3AD203B41FA5}">
                      <a16:colId xmlns:a16="http://schemas.microsoft.com/office/drawing/2014/main" val="2218977285"/>
                    </a:ext>
                  </a:extLst>
                </a:gridCol>
                <a:gridCol w="3932309">
                  <a:extLst>
                    <a:ext uri="{9D8B030D-6E8A-4147-A177-3AD203B41FA5}">
                      <a16:colId xmlns:a16="http://schemas.microsoft.com/office/drawing/2014/main" val="617481720"/>
                    </a:ext>
                  </a:extLst>
                </a:gridCol>
              </a:tblGrid>
              <a:tr h="608572">
                <a:tc>
                  <a:txBody>
                    <a:bodyPr/>
                    <a:lstStyle/>
                    <a:p>
                      <a:endParaRPr lang="en-NZ" sz="2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English Version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Version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637426"/>
                  </a:ext>
                </a:extLst>
              </a:tr>
              <a:tr h="6085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Article 1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cede sovereignty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cede governance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445180"/>
                  </a:ext>
                </a:extLst>
              </a:tr>
              <a:tr h="1950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Article 2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>
                          <a:solidFill>
                            <a:srgbClr val="4B0082"/>
                          </a:solidFill>
                          <a:effectLst/>
                        </a:rPr>
                        <a:t>Maori guaranteed full, exclusive and undisturbed possession of lands, estates, forests, fisheries and other properties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>
                          <a:solidFill>
                            <a:srgbClr val="4B0082"/>
                          </a:solidFill>
                          <a:effectLst/>
                        </a:rPr>
                        <a:t>Maori guaranteed sovereignty over lands, villages and all their treasures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55352"/>
                  </a:ext>
                </a:extLst>
              </a:tr>
              <a:tr h="105041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72544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0906581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1311216" y="1621764"/>
          <a:ext cx="9596257" cy="421831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05492">
                  <a:extLst>
                    <a:ext uri="{9D8B030D-6E8A-4147-A177-3AD203B41FA5}">
                      <a16:colId xmlns:a16="http://schemas.microsoft.com/office/drawing/2014/main" val="2301204726"/>
                    </a:ext>
                  </a:extLst>
                </a:gridCol>
                <a:gridCol w="3958456">
                  <a:extLst>
                    <a:ext uri="{9D8B030D-6E8A-4147-A177-3AD203B41FA5}">
                      <a16:colId xmlns:a16="http://schemas.microsoft.com/office/drawing/2014/main" val="2218977285"/>
                    </a:ext>
                  </a:extLst>
                </a:gridCol>
                <a:gridCol w="3932309">
                  <a:extLst>
                    <a:ext uri="{9D8B030D-6E8A-4147-A177-3AD203B41FA5}">
                      <a16:colId xmlns:a16="http://schemas.microsoft.com/office/drawing/2014/main" val="617481720"/>
                    </a:ext>
                  </a:extLst>
                </a:gridCol>
              </a:tblGrid>
              <a:tr h="608572">
                <a:tc>
                  <a:txBody>
                    <a:bodyPr/>
                    <a:lstStyle/>
                    <a:p>
                      <a:endParaRPr lang="en-NZ" sz="2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English Version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Version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637426"/>
                  </a:ext>
                </a:extLst>
              </a:tr>
              <a:tr h="6085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Article 1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cede sovereignty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cede governance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445180"/>
                  </a:ext>
                </a:extLst>
              </a:tr>
              <a:tr h="1950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Article 2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>
                          <a:solidFill>
                            <a:srgbClr val="4B0082"/>
                          </a:solidFill>
                          <a:effectLst/>
                        </a:rPr>
                        <a:t>Maori guaranteed full, exclusive and undisturbed possession of lands, estates, forests, fisheries and other properties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>
                          <a:solidFill>
                            <a:srgbClr val="4B0082"/>
                          </a:solidFill>
                          <a:effectLst/>
                        </a:rPr>
                        <a:t>Maori guaranteed sovereignty over lands, villages and all their treasures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55352"/>
                  </a:ext>
                </a:extLst>
              </a:tr>
              <a:tr h="105041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2400">
                          <a:solidFill>
                            <a:srgbClr val="4B0082"/>
                          </a:solidFill>
                          <a:effectLst/>
                        </a:rPr>
                        <a:t>Article 3</a:t>
                      </a:r>
                      <a:endParaRPr lang="en-N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>
                          <a:solidFill>
                            <a:srgbClr val="4B0082"/>
                          </a:solidFill>
                          <a:effectLst/>
                        </a:rPr>
                        <a:t>Maori guaranteed rights and privileges of British citizenship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4B0082"/>
                          </a:solidFill>
                          <a:effectLst/>
                        </a:rPr>
                        <a:t>Maori guaranteed rights and duties of British citizenship</a:t>
                      </a:r>
                      <a:endParaRPr lang="en-NZ" sz="2400" dirty="0">
                        <a:solidFill>
                          <a:srgbClr val="4B008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72544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963106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4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52549" y="1144798"/>
            <a:ext cx="9283821" cy="2608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The Status</a:t>
            </a:r>
            <a:r>
              <a:rPr kumimoji="0" lang="en-NZ" sz="2800" b="1" i="0" u="none" strike="noStrike" kern="0" cap="none" spc="0" normalizeH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 of the </a:t>
            </a: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Treaty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Partly because of these differences in language and meaning, the Treaty itself has no legal status in New Zealand law.</a:t>
            </a:r>
          </a:p>
          <a:p>
            <a:pPr lvl="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NZ" sz="2000" kern="0" dirty="0">
                <a:solidFill>
                  <a:srgbClr val="4B0082"/>
                </a:solidFill>
              </a:rPr>
              <a:t>Also, because the Treaty had been signed </a:t>
            </a:r>
            <a:r>
              <a:rPr lang="en-NZ" sz="2000" dirty="0">
                <a:solidFill>
                  <a:srgbClr val="4B0082"/>
                </a:solidFill>
              </a:rPr>
              <a:t>between “a civilised nation and a group of savages”, it </a:t>
            </a:r>
            <a:r>
              <a:rPr lang="en-NZ" sz="2000" kern="0" dirty="0">
                <a:solidFill>
                  <a:srgbClr val="4B0082"/>
                </a:solidFill>
              </a:rPr>
              <a:t>was once defined as “a </a:t>
            </a:r>
            <a:r>
              <a:rPr lang="en-NZ" sz="2000" b="1" u="sng" kern="0" dirty="0">
                <a:solidFill>
                  <a:srgbClr val="4B0082"/>
                </a:solidFill>
              </a:rPr>
              <a:t>simple nullity</a:t>
            </a:r>
            <a:r>
              <a:rPr lang="en-NZ" sz="2000" kern="0" dirty="0">
                <a:solidFill>
                  <a:srgbClr val="4B0082"/>
                </a:solidFill>
              </a:rPr>
              <a:t>” with no </a:t>
            </a:r>
            <a:r>
              <a:rPr lang="en-NZ" sz="2000" dirty="0">
                <a:solidFill>
                  <a:srgbClr val="4B0082"/>
                </a:solidFill>
              </a:rPr>
              <a:t>judicial or constitutional status </a:t>
            </a:r>
            <a:r>
              <a:rPr lang="en-NZ" sz="2000" kern="0" dirty="0">
                <a:solidFill>
                  <a:srgbClr val="4B0082"/>
                </a:solidFill>
              </a:rPr>
              <a:t>…</a:t>
            </a:r>
            <a:r>
              <a:rPr lang="en-NZ" sz="2000" dirty="0">
                <a:solidFill>
                  <a:srgbClr val="4B0082"/>
                </a:solidFill>
              </a:rPr>
              <a:t>. (Justice Prendergast, 1877)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7309772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4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52549" y="1144798"/>
            <a:ext cx="9283821" cy="4301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The Status</a:t>
            </a:r>
            <a:r>
              <a:rPr kumimoji="0" lang="en-NZ" sz="2800" b="1" i="0" u="none" strike="noStrike" kern="0" cap="none" spc="0" normalizeH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 of the </a:t>
            </a: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Treaty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Partly because of these differences in language and meaning, the Treaty itself has no legal status in New Zealand law.</a:t>
            </a:r>
          </a:p>
          <a:p>
            <a:pPr lvl="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NZ" sz="2000" kern="0" dirty="0">
                <a:solidFill>
                  <a:srgbClr val="4B0082"/>
                </a:solidFill>
              </a:rPr>
              <a:t>Also, however, because the Treaty had been signed </a:t>
            </a:r>
            <a:r>
              <a:rPr lang="en-NZ" sz="2000" dirty="0">
                <a:solidFill>
                  <a:srgbClr val="4B0082"/>
                </a:solidFill>
              </a:rPr>
              <a:t>between “a civilised nation and a group of savages”, it </a:t>
            </a:r>
            <a:r>
              <a:rPr lang="en-NZ" sz="2000" kern="0" dirty="0">
                <a:solidFill>
                  <a:srgbClr val="4B0082"/>
                </a:solidFill>
              </a:rPr>
              <a:t>was once defined as “a </a:t>
            </a:r>
            <a:r>
              <a:rPr lang="en-NZ" sz="2000" b="1" u="sng" kern="0" dirty="0">
                <a:solidFill>
                  <a:srgbClr val="4B0082"/>
                </a:solidFill>
              </a:rPr>
              <a:t>simple nullity</a:t>
            </a:r>
            <a:r>
              <a:rPr lang="en-NZ" sz="2000" kern="0" dirty="0">
                <a:solidFill>
                  <a:srgbClr val="4B0082"/>
                </a:solidFill>
              </a:rPr>
              <a:t>” with no </a:t>
            </a:r>
            <a:r>
              <a:rPr lang="en-NZ" sz="2000" dirty="0">
                <a:solidFill>
                  <a:srgbClr val="4B0082"/>
                </a:solidFill>
              </a:rPr>
              <a:t>judicial or constitutional status </a:t>
            </a:r>
            <a:r>
              <a:rPr lang="en-NZ" sz="2000" kern="0" dirty="0">
                <a:solidFill>
                  <a:srgbClr val="4B0082"/>
                </a:solidFill>
              </a:rPr>
              <a:t>…</a:t>
            </a:r>
            <a:r>
              <a:rPr lang="en-NZ" sz="2000" dirty="0">
                <a:solidFill>
                  <a:srgbClr val="4B0082"/>
                </a:solidFill>
              </a:rPr>
              <a:t>. (Justice Prendergast, 1877)</a:t>
            </a:r>
          </a:p>
          <a:p>
            <a:pPr marL="0" marR="0" lvl="0" indent="0" defTabSz="914400" eaLnBrk="1" fontAlgn="auto" latinLnBrk="0" hangingPunct="1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NZ" sz="2000" kern="0" noProof="0" dirty="0">
                <a:solidFill>
                  <a:srgbClr val="4B0082"/>
                </a:solidFill>
              </a:rPr>
              <a:t>However, o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ver time, as a result of numerous court cases and Governmental considerations </a:t>
            </a:r>
            <a:r>
              <a:rPr kumimoji="0" lang="en-NZ" sz="2000" b="0" i="0" u="none" strike="noStrike" kern="0" cap="none" spc="0" normalizeH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the Treaty is now better described as:</a:t>
            </a:r>
          </a:p>
          <a:p>
            <a:pPr marL="896938" marR="0" lvl="0" indent="-342900" defTabSz="914400" eaLnBrk="1" fontAlgn="auto" latinLnBrk="0" hangingPunct="1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lang="en-NZ" sz="2000" kern="0" dirty="0">
                <a:solidFill>
                  <a:srgbClr val="4B0082"/>
                </a:solidFill>
              </a:rPr>
              <a:t>a</a:t>
            </a:r>
            <a:r>
              <a:rPr lang="en-NZ" sz="2000" kern="0" baseline="0" dirty="0">
                <a:solidFill>
                  <a:srgbClr val="4B0082"/>
                </a:solidFill>
              </a:rPr>
              <a:t> founding document in the development</a:t>
            </a:r>
            <a:r>
              <a:rPr lang="en-NZ" sz="2000" kern="0" dirty="0">
                <a:solidFill>
                  <a:srgbClr val="4B0082"/>
                </a:solidFill>
              </a:rPr>
              <a:t> of New Zealand nationhood</a:t>
            </a:r>
            <a:r>
              <a:rPr lang="en-NZ" sz="2000" kern="0" baseline="0" dirty="0">
                <a:solidFill>
                  <a:srgbClr val="4B0082"/>
                </a:solidFill>
              </a:rPr>
              <a:t>, and</a:t>
            </a:r>
          </a:p>
          <a:p>
            <a:pPr marL="896938" marR="0" lvl="0" indent="-342900" defTabSz="914400" eaLnBrk="1" fontAlgn="auto" latinLnBrk="0" hangingPunct="1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b="0" i="0" u="none" strike="noStrike" kern="0" cap="none" spc="0" normalizeH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“</a:t>
            </a:r>
            <a:r>
              <a:rPr kumimoji="0" lang="en-NZ" sz="2000" b="1" i="0" u="sng" strike="noStrike" kern="0" cap="none" spc="0" normalizeH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part of the fabric of New Zealand society</a:t>
            </a:r>
            <a:r>
              <a:rPr kumimoji="0" lang="en-NZ" sz="2000" b="0" i="0" u="none" strike="noStrike" kern="0" cap="none" spc="0" normalizeH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” (Justice </a:t>
            </a:r>
            <a:r>
              <a:rPr kumimoji="0" lang="en-NZ" sz="2000" b="0" i="0" u="none" strike="noStrike" kern="0" cap="none" spc="0" normalizeH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Chilwell</a:t>
            </a:r>
            <a:r>
              <a:rPr kumimoji="0" lang="en-NZ" sz="2000" b="0" i="0" u="none" strike="noStrike" kern="0" cap="none" spc="0" normalizeH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, 1987)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957789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4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87656" y="968856"/>
            <a:ext cx="8445261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The Principles of the Treaty</a:t>
            </a:r>
          </a:p>
          <a:p>
            <a:pPr>
              <a:spcBef>
                <a:spcPts val="300"/>
              </a:spcBef>
            </a:pPr>
            <a:endParaRPr lang="en-NZ" kern="0" dirty="0">
              <a:solidFill>
                <a:srgbClr val="4B0082"/>
              </a:solidFill>
            </a:endParaRPr>
          </a:p>
          <a:p>
            <a:pPr>
              <a:spcBef>
                <a:spcPts val="300"/>
              </a:spcBef>
            </a:pPr>
            <a:r>
              <a:rPr lang="en-NZ" sz="2000" kern="0" dirty="0">
                <a:solidFill>
                  <a:srgbClr val="4B0082"/>
                </a:solidFill>
              </a:rPr>
              <a:t>Consequently,  the Treaty has been given legal and constitutional status through the “</a:t>
            </a:r>
            <a:r>
              <a:rPr lang="en-NZ" sz="2000" b="1" kern="0" dirty="0">
                <a:solidFill>
                  <a:srgbClr val="4B0082"/>
                </a:solidFill>
              </a:rPr>
              <a:t>Principles of the Treaty</a:t>
            </a:r>
            <a:r>
              <a:rPr lang="en-NZ" sz="2000" kern="0" dirty="0">
                <a:solidFill>
                  <a:srgbClr val="4B0082"/>
                </a:solidFill>
              </a:rPr>
              <a:t>” (rather than the Treaty itself).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Principles of:</a:t>
            </a:r>
          </a:p>
          <a:p>
            <a:pPr marL="1077913" lvl="0">
              <a:spcBef>
                <a:spcPts val="300"/>
              </a:spcBef>
              <a:buFont typeface="Calibri" panose="020F0502020204030204" pitchFamily="34" charset="0"/>
              <a:buChar char="̶"/>
              <a:tabLst>
                <a:tab pos="3054350" algn="l"/>
                <a:tab pos="5202238" algn="l"/>
              </a:tabLst>
            </a:pPr>
            <a:r>
              <a:rPr lang="en-NZ" sz="2000" kern="0" dirty="0">
                <a:solidFill>
                  <a:srgbClr val="4B0082"/>
                </a:solidFill>
              </a:rPr>
              <a:t>   Partnership 	̶   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Participation 	̶   Protection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Implying …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Duty to act reasonably and in the utmost good faith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Duty to participate in meaningful consultation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Duty to protect te reo, </a:t>
            </a:r>
            <a:r>
              <a:rPr kumimoji="0" lang="en-NZ" sz="2000" b="0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tikanga</a:t>
            </a: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 and taonga Maori  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Duty to protect lands of significance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Duty to remedy past breaches of the Treaty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Duty to ensure the on-going protection of Treaty rights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2400" b="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4196882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25759" y="2042934"/>
            <a:ext cx="100929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32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Multi-cultural</a:t>
            </a:r>
            <a:r>
              <a:rPr kumimoji="0" lang="en-NZ" sz="3200" b="1" i="0" u="none" strike="noStrike" kern="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New Zealand?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Unfortunately,</a:t>
            </a:r>
            <a:r>
              <a:rPr kumimoji="0" lang="en-NZ" sz="2400" b="1" i="0" u="none" strike="noStrike" kern="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may people interpret the prominence given to this Treaty-based relationship to deny a multi-cultural New Zealand.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But … multi-cultural New Zealand is founded on a different set of relationships …</a:t>
            </a:r>
          </a:p>
          <a:p>
            <a:pPr marL="809625" marR="0" lvl="0" indent="-4572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multi-cultural New Zealand is based on </a:t>
            </a:r>
            <a:r>
              <a:rPr kumimoji="0" lang="en-NZ" sz="2400" b="1" i="0" u="sng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immigration status  </a:t>
            </a:r>
          </a:p>
          <a:p>
            <a:pPr marL="809625" marR="0" lvl="0" indent="-4572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in turn. that status is based on </a:t>
            </a:r>
            <a:r>
              <a:rPr kumimoji="0" lang="en-NZ" sz="2400" b="1" i="0" u="sng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immigration law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0296565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graphicFrame>
        <p:nvGraphicFramePr>
          <p:cNvPr id="2" name="Table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24804503"/>
              </p:ext>
            </p:extLst>
          </p:nvPr>
        </p:nvGraphicFramePr>
        <p:xfrm>
          <a:off x="1924050" y="1190551"/>
          <a:ext cx="8243827" cy="49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819">
                  <a:extLst>
                    <a:ext uri="{9D8B030D-6E8A-4147-A177-3AD203B41FA5}">
                      <a16:colId xmlns:a16="http://schemas.microsoft.com/office/drawing/2014/main" val="2180642945"/>
                    </a:ext>
                  </a:extLst>
                </a:gridCol>
                <a:gridCol w="6357008">
                  <a:extLst>
                    <a:ext uri="{9D8B030D-6E8A-4147-A177-3AD203B41FA5}">
                      <a16:colId xmlns:a16="http://schemas.microsoft.com/office/drawing/2014/main" val="19343056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 remain in controlled area during stay in New Zealand – that is, in Airport Transit Lounge or Immigration Controlled area.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051300"/>
                  </a:ext>
                </a:extLst>
              </a:tr>
              <a:tr h="1659600"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801771"/>
                  </a:ext>
                </a:extLst>
              </a:tr>
              <a:tr h="1386000"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883105"/>
                  </a:ext>
                </a:extLst>
              </a:tr>
              <a:tr h="835200"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12444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336191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430522"/>
              </p:ext>
            </p:extLst>
          </p:nvPr>
        </p:nvGraphicFramePr>
        <p:xfrm>
          <a:off x="1924050" y="1190551"/>
          <a:ext cx="8243827" cy="49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819">
                  <a:extLst>
                    <a:ext uri="{9D8B030D-6E8A-4147-A177-3AD203B41FA5}">
                      <a16:colId xmlns:a16="http://schemas.microsoft.com/office/drawing/2014/main" val="2180642945"/>
                    </a:ext>
                  </a:extLst>
                </a:gridCol>
                <a:gridCol w="6357008">
                  <a:extLst>
                    <a:ext uri="{9D8B030D-6E8A-4147-A177-3AD203B41FA5}">
                      <a16:colId xmlns:a16="http://schemas.microsoft.com/office/drawing/2014/main" val="19343056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 remain in controlled area during stay in New Zealand – that is, in Airport Transit Lounge or Immigration Controlled area.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051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TEMPORARY ENTRY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Temporary Entry to New Zealand in accordance with the conditions of the entry: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lvl="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Visit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lvl="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Study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801771"/>
                  </a:ext>
                </a:extLst>
              </a:tr>
              <a:tr h="1386000"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883105"/>
                  </a:ext>
                </a:extLst>
              </a:tr>
              <a:tr h="835200"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12444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67405291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431857"/>
              </p:ext>
            </p:extLst>
          </p:nvPr>
        </p:nvGraphicFramePr>
        <p:xfrm>
          <a:off x="1924050" y="1190551"/>
          <a:ext cx="8243827" cy="499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819">
                  <a:extLst>
                    <a:ext uri="{9D8B030D-6E8A-4147-A177-3AD203B41FA5}">
                      <a16:colId xmlns:a16="http://schemas.microsoft.com/office/drawing/2014/main" val="2180642945"/>
                    </a:ext>
                  </a:extLst>
                </a:gridCol>
                <a:gridCol w="6357008">
                  <a:extLst>
                    <a:ext uri="{9D8B030D-6E8A-4147-A177-3AD203B41FA5}">
                      <a16:colId xmlns:a16="http://schemas.microsoft.com/office/drawing/2014/main" val="19343056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 remain in controlled area during stay in New Zealand – that is, in Airport Transit Lounge or Immigration Controlled area.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051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TEMPORARY ENTRY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Temporary Entry to New Zealand in accordance with the conditions of the entry: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lvl="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Visit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lvl="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Study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8017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PERMANENT RESIDENCE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Right to enter and stay indefinitely – </a:t>
                      </a:r>
                      <a:r>
                        <a:rPr lang="en-US" sz="1800" b="0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give right to leave and re-enter, or may need to apply for re-entry. </a:t>
                      </a:r>
                      <a:endParaRPr lang="en-NZ" sz="1800" b="0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Persons who make a successful application for asylum as a refugee (refugee status) may attain permanent resident status.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883105"/>
                  </a:ext>
                </a:extLst>
              </a:tr>
              <a:tr h="835200"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12444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1806912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1750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924050" y="1190551"/>
          <a:ext cx="8243827" cy="49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819">
                  <a:extLst>
                    <a:ext uri="{9D8B030D-6E8A-4147-A177-3AD203B41FA5}">
                      <a16:colId xmlns:a16="http://schemas.microsoft.com/office/drawing/2014/main" val="2180642945"/>
                    </a:ext>
                  </a:extLst>
                </a:gridCol>
                <a:gridCol w="6357008">
                  <a:extLst>
                    <a:ext uri="{9D8B030D-6E8A-4147-A177-3AD203B41FA5}">
                      <a16:colId xmlns:a16="http://schemas.microsoft.com/office/drawing/2014/main" val="19343056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 remain in controlled area during stay in New Zealand – that is, in Airport Transit Lounge or Immigration Controlled area.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051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TEMPORARY ENTRY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  <a:p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Temporary Entry to New Zealand in accordance with the conditions of the entry: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lvl="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Visit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lvl="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</a:t>
                      </a:r>
                      <a:endParaRPr lang="en-NZ" sz="1800" b="1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indent="-285750">
                        <a:buFont typeface="Calibri" panose="020F0502020204030204" pitchFamily="34" charset="0"/>
                        <a:buChar char="̶"/>
                        <a:tabLst/>
                      </a:pPr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Study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8017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PERMANENT RESIDENCE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Right to enter and stay indefinitely – </a:t>
                      </a:r>
                      <a:r>
                        <a:rPr lang="en-US" sz="1800" b="0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give right to leave and re-enter, or may need to apply for re-entry. </a:t>
                      </a:r>
                      <a:endParaRPr lang="en-NZ" sz="1800" b="0" kern="1200" dirty="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Persons who make a successful application for asylum as a refugee (refugee status) may attain permanent resident status.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883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="1" kern="120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CITIZENSHIP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Right to enter and be in New Zealand at any time.</a:t>
                      </a:r>
                      <a:endParaRPr lang="en-NZ" sz="1800" b="1" kern="1200">
                        <a:solidFill>
                          <a:srgbClr val="4B008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>
                          <a:solidFill>
                            <a:srgbClr val="4B008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Citizenship by birth or ‘naturalisation’</a:t>
                      </a:r>
                      <a:endParaRPr lang="en-NZ" b="1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4B0082"/>
                        </a:solidFill>
                      </a:endParaRPr>
                    </a:p>
                  </a:txBody>
                  <a:tcPr marL="180000" marR="180000" marT="144000" marB="144000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12444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60189005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6" name="Oval 5"/>
          <p:cNvSpPr/>
          <p:nvPr/>
        </p:nvSpPr>
        <p:spPr>
          <a:xfrm>
            <a:off x="2386013" y="600075"/>
            <a:ext cx="4133850" cy="4057650"/>
          </a:xfrm>
          <a:prstGeom prst="ellipse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Oval 8"/>
          <p:cNvSpPr/>
          <p:nvPr/>
        </p:nvSpPr>
        <p:spPr>
          <a:xfrm>
            <a:off x="4452938" y="600075"/>
            <a:ext cx="4133850" cy="4057650"/>
          </a:xfrm>
          <a:prstGeom prst="ellipse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val 9"/>
          <p:cNvSpPr/>
          <p:nvPr/>
        </p:nvSpPr>
        <p:spPr>
          <a:xfrm>
            <a:off x="3388519" y="2209800"/>
            <a:ext cx="4133850" cy="4057650"/>
          </a:xfrm>
          <a:prstGeom prst="ellipse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5113" y="1577430"/>
            <a:ext cx="1562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CROWN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14899" y="1390948"/>
            <a:ext cx="1123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Treaty of Waitangi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74656" y="1546652"/>
            <a:ext cx="1495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MĀORI</a:t>
            </a:r>
            <a:r>
              <a:rPr kumimoji="0" lang="en-NZ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99369" y="2438573"/>
            <a:ext cx="2035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MULTI-CULTURAL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NEW ZEALAND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86163" y="3795252"/>
            <a:ext cx="138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Immigration Laws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91025" y="5082979"/>
            <a:ext cx="2238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IMMIGRANTS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10287" y="3807710"/>
            <a:ext cx="1385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Immigration Laws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9153324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8762" y="1520682"/>
            <a:ext cx="916305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NZ" sz="2400" b="1" i="0" u="sng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Summary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So … when we talk of a </a:t>
            </a:r>
            <a:r>
              <a:rPr kumimoji="0" lang="en-NZ" sz="20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New Zealand </a:t>
            </a:r>
            <a:r>
              <a:rPr lang="en-NZ" sz="2000" b="1" kern="0" noProof="0" dirty="0">
                <a:solidFill>
                  <a:srgbClr val="4B0082"/>
                </a:solidFill>
              </a:rPr>
              <a:t>Cultural Identity </a:t>
            </a:r>
            <a:r>
              <a:rPr lang="en-NZ" sz="2000" kern="0" noProof="0" dirty="0">
                <a:solidFill>
                  <a:srgbClr val="4B0082"/>
                </a:solidFill>
              </a:rPr>
              <a:t>we are talking about both:</a:t>
            </a:r>
          </a:p>
          <a:p>
            <a:pPr marL="715963" indent="-342900">
              <a:spcBef>
                <a:spcPts val="1200"/>
              </a:spcBef>
              <a:buFont typeface="Calibri" panose="020F0502020204030204" pitchFamily="34" charset="0"/>
              <a:buChar char="̶"/>
              <a:defRPr/>
            </a:pPr>
            <a:r>
              <a:rPr lang="en-NZ" sz="2000" kern="0" dirty="0">
                <a:solidFill>
                  <a:srgbClr val="4B0082"/>
                </a:solidFill>
              </a:rPr>
              <a:t>bi-cultural New Zealand, and </a:t>
            </a:r>
          </a:p>
          <a:p>
            <a:pPr marL="715963" indent="-342900">
              <a:spcBef>
                <a:spcPts val="1200"/>
              </a:spcBef>
              <a:buFont typeface="Calibri" panose="020F0502020204030204" pitchFamily="34" charset="0"/>
              <a:buChar char="̶"/>
              <a:defRPr/>
            </a:pPr>
            <a:r>
              <a:rPr lang="en-NZ" sz="2000" kern="0" dirty="0">
                <a:solidFill>
                  <a:srgbClr val="4B0082"/>
                </a:solidFill>
              </a:rPr>
              <a:t>multi-cultural New Zealand.</a:t>
            </a:r>
          </a:p>
          <a:p>
            <a:pPr marL="715963" indent="-342900">
              <a:spcBef>
                <a:spcPts val="1200"/>
              </a:spcBef>
              <a:buFont typeface="Calibri" panose="020F0502020204030204" pitchFamily="34" charset="0"/>
              <a:buChar char="̶"/>
              <a:defRPr/>
            </a:pPr>
            <a:endParaRPr lang="en-NZ" sz="2000" kern="0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  <a:defRPr/>
            </a:pPr>
            <a:r>
              <a:rPr lang="en-NZ" sz="2000" b="1" u="sng" kern="0" dirty="0">
                <a:solidFill>
                  <a:srgbClr val="4B0082"/>
                </a:solidFill>
              </a:rPr>
              <a:t>Bi-cultural New Zealand </a:t>
            </a:r>
            <a:r>
              <a:rPr lang="en-NZ" sz="2000" kern="0" dirty="0">
                <a:solidFill>
                  <a:srgbClr val="4B0082"/>
                </a:solidFill>
              </a:rPr>
              <a:t>is the </a:t>
            </a:r>
            <a:r>
              <a:rPr lang="en-NZ" sz="2000" b="1" kern="0" dirty="0">
                <a:solidFill>
                  <a:srgbClr val="4B0082"/>
                </a:solidFill>
              </a:rPr>
              <a:t>special</a:t>
            </a:r>
            <a:r>
              <a:rPr lang="en-NZ" sz="2000" kern="0" dirty="0">
                <a:solidFill>
                  <a:srgbClr val="4B0082"/>
                </a:solidFill>
              </a:rPr>
              <a:t> and </a:t>
            </a:r>
            <a:r>
              <a:rPr lang="en-NZ" sz="2000" b="1" kern="0" dirty="0">
                <a:solidFill>
                  <a:srgbClr val="4B0082"/>
                </a:solidFill>
              </a:rPr>
              <a:t>unique</a:t>
            </a:r>
            <a:r>
              <a:rPr lang="en-NZ" sz="2000" kern="0" dirty="0">
                <a:solidFill>
                  <a:srgbClr val="4B0082"/>
                </a:solidFill>
              </a:rPr>
              <a:t> relationship founded in the Treaty of Waitangi.</a:t>
            </a:r>
          </a:p>
          <a:p>
            <a:pPr>
              <a:spcBef>
                <a:spcPts val="1200"/>
              </a:spcBef>
              <a:defRPr/>
            </a:pPr>
            <a:r>
              <a:rPr lang="en-NZ" sz="2000" b="1" u="sng" kern="0" dirty="0">
                <a:solidFill>
                  <a:srgbClr val="4B0082"/>
                </a:solidFill>
              </a:rPr>
              <a:t>Multi-cultural New Zealand </a:t>
            </a:r>
            <a:r>
              <a:rPr lang="en-NZ" sz="2000" kern="0" dirty="0">
                <a:solidFill>
                  <a:srgbClr val="4B0082"/>
                </a:solidFill>
              </a:rPr>
              <a:t>is the relationship founded in citizenship status and immigration status.</a:t>
            </a:r>
            <a:endParaRPr kumimoji="0" lang="en-NZ" sz="2000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6167531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62175" y="2824014"/>
            <a:ext cx="8538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en-NZ" sz="4000" b="1" dirty="0">
                <a:solidFill>
                  <a:srgbClr val="7030A0"/>
                </a:solidFill>
              </a:rPr>
              <a:t>Similarities vs Differences?</a:t>
            </a:r>
            <a:endParaRPr lang="en-NZ" sz="28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7350" y="1362075"/>
            <a:ext cx="2952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u="sng" dirty="0">
                <a:solidFill>
                  <a:srgbClr val="7030A0"/>
                </a:solidFill>
              </a:rPr>
              <a:t>PART 3</a:t>
            </a:r>
            <a:r>
              <a:rPr lang="en-NZ" sz="3200" b="1" dirty="0">
                <a:solidFill>
                  <a:srgbClr val="7030A0"/>
                </a:solidFill>
              </a:rPr>
              <a:t>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1096123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25451" y="2399343"/>
            <a:ext cx="916305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We have many different peoples of many different ethnicities present and living in New Zealand.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Earlier, we talked about the factors that shape who we are as individuals.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In a very similar way, this combined heritage of the peoples who make up our country, and influences our collective, national identity – our bi-culturalism and our multi-culturalism.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6508309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52355" y="2103782"/>
            <a:ext cx="9163050" cy="3470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But … then we need to be careful that we do not decide how people are going to behave, based on what we see.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2400" b="1" kern="0" dirty="0">
                <a:solidFill>
                  <a:srgbClr val="4B0082"/>
                </a:solidFill>
              </a:rPr>
              <a:t>While we all have the similar fundamental </a:t>
            </a:r>
            <a:r>
              <a:rPr lang="en-NZ" sz="2400" b="1" u="sng" kern="0" dirty="0">
                <a:solidFill>
                  <a:srgbClr val="4B0082"/>
                </a:solidFill>
              </a:rPr>
              <a:t>values</a:t>
            </a:r>
            <a:r>
              <a:rPr lang="en-NZ" sz="2400" b="1" kern="0" dirty="0">
                <a:solidFill>
                  <a:srgbClr val="4B0082"/>
                </a:solidFill>
              </a:rPr>
              <a:t> in common , w</a:t>
            </a: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e cannot assume that all people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lang="en-NZ" sz="2400" b="1" kern="0" dirty="0">
                <a:solidFill>
                  <a:srgbClr val="4B0082"/>
                </a:solidFill>
              </a:rPr>
              <a:t>o</a:t>
            </a: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f a particular origin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with a particular ethnic and cultural background</a:t>
            </a:r>
          </a:p>
          <a:p>
            <a:pPr marL="715963" marR="0" lvl="0" indent="-34290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with a particular heritage</a:t>
            </a:r>
          </a:p>
          <a:p>
            <a:pPr lvl="0">
              <a:spcBef>
                <a:spcPts val="1200"/>
              </a:spcBef>
              <a:defRPr/>
            </a:pP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will </a:t>
            </a:r>
            <a:r>
              <a:rPr lang="en-NZ" sz="2400" b="1" u="sng" kern="0" dirty="0">
                <a:solidFill>
                  <a:srgbClr val="4B0082"/>
                </a:solidFill>
              </a:rPr>
              <a:t>act</a:t>
            </a:r>
            <a:r>
              <a:rPr lang="en-NZ" sz="2400" b="1" kern="0" dirty="0">
                <a:solidFill>
                  <a:srgbClr val="4B0082"/>
                </a:solidFill>
              </a:rPr>
              <a:t> </a:t>
            </a:r>
            <a:r>
              <a:rPr kumimoji="0" lang="en-NZ" sz="24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in exactly the same way as each other.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3436087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95189" y="2230189"/>
            <a:ext cx="9163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DIFFERENCES  or  SIMILARITIES?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445964"/>
              </p:ext>
            </p:extLst>
          </p:nvPr>
        </p:nvGraphicFramePr>
        <p:xfrm>
          <a:off x="2152651" y="3076575"/>
          <a:ext cx="7753348" cy="1466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337">
                  <a:extLst>
                    <a:ext uri="{9D8B030D-6E8A-4147-A177-3AD203B41FA5}">
                      <a16:colId xmlns:a16="http://schemas.microsoft.com/office/drawing/2014/main" val="198625583"/>
                    </a:ext>
                  </a:extLst>
                </a:gridCol>
                <a:gridCol w="1922144">
                  <a:extLst>
                    <a:ext uri="{9D8B030D-6E8A-4147-A177-3AD203B41FA5}">
                      <a16:colId xmlns:a16="http://schemas.microsoft.com/office/drawing/2014/main" val="2823482343"/>
                    </a:ext>
                  </a:extLst>
                </a:gridCol>
                <a:gridCol w="1954530">
                  <a:extLst>
                    <a:ext uri="{9D8B030D-6E8A-4147-A177-3AD203B41FA5}">
                      <a16:colId xmlns:a16="http://schemas.microsoft.com/office/drawing/2014/main" val="3393482645"/>
                    </a:ext>
                  </a:extLst>
                </a:gridCol>
                <a:gridCol w="1938337">
                  <a:extLst>
                    <a:ext uri="{9D8B030D-6E8A-4147-A177-3AD203B41FA5}">
                      <a16:colId xmlns:a16="http://schemas.microsoft.com/office/drawing/2014/main" val="2165748755"/>
                    </a:ext>
                  </a:extLst>
                </a:gridCol>
              </a:tblGrid>
              <a:tr h="39632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dirty="0">
                          <a:solidFill>
                            <a:srgbClr val="4B0082"/>
                          </a:solidFill>
                          <a:latin typeface="+mn-lt"/>
                        </a:rPr>
                        <a:t>WORLD VIEW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000" dirty="0">
                        <a:solidFill>
                          <a:srgbClr val="4B0082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FE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000" dirty="0">
                        <a:solidFill>
                          <a:srgbClr val="4B0082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FE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000" dirty="0">
                        <a:solidFill>
                          <a:srgbClr val="4B0082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010421"/>
                  </a:ext>
                </a:extLst>
              </a:tr>
              <a:tr h="3963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WHAT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Tikanga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Values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SIMILARITIES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671366"/>
                  </a:ext>
                </a:extLst>
              </a:tr>
              <a:tr h="674193">
                <a:tc>
                  <a:txBody>
                    <a:bodyPr/>
                    <a:lstStyle/>
                    <a:p>
                      <a:pPr marL="0" indent="0" algn="ctr">
                        <a:tabLst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HOW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Kawa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Behaviours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 dirty="0">
                          <a:solidFill>
                            <a:srgbClr val="4B0082"/>
                          </a:solidFill>
                          <a:latin typeface="+mn-lt"/>
                        </a:rPr>
                        <a:t>DIFFERENCES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66334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5956391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62175" y="2824014"/>
            <a:ext cx="8538926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en-NZ" sz="2800" b="1" dirty="0">
                <a:solidFill>
                  <a:srgbClr val="7030A0"/>
                </a:solidFill>
              </a:rPr>
              <a:t>What is</a:t>
            </a:r>
          </a:p>
          <a:p>
            <a:pPr algn="ctr">
              <a:spcBef>
                <a:spcPts val="1800"/>
              </a:spcBef>
            </a:pPr>
            <a:r>
              <a:rPr lang="en-NZ" sz="4000" b="1" dirty="0">
                <a:solidFill>
                  <a:srgbClr val="7030A0"/>
                </a:solidFill>
              </a:rPr>
              <a:t>Cultural Responsiveness</a:t>
            </a:r>
            <a:r>
              <a:rPr lang="en-NZ" sz="2800" b="1" dirty="0">
                <a:solidFill>
                  <a:srgbClr val="7030A0"/>
                </a:solidFill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7350" y="1362075"/>
            <a:ext cx="2952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u="sng" dirty="0">
                <a:solidFill>
                  <a:srgbClr val="7030A0"/>
                </a:solidFill>
              </a:rPr>
              <a:t>PART 4</a:t>
            </a:r>
            <a:r>
              <a:rPr lang="en-NZ" sz="3200" b="1" dirty="0">
                <a:solidFill>
                  <a:srgbClr val="7030A0"/>
                </a:solidFill>
              </a:rPr>
              <a:t>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9340879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4437" y="1129554"/>
            <a:ext cx="96517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CULTURAL RESPONSIVENESS?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The late Dr Tui Adams</a:t>
            </a:r>
          </a:p>
          <a:p>
            <a:pPr marL="89535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kaumatua</a:t>
            </a: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of </a:t>
            </a:r>
            <a:r>
              <a:rPr kumimoji="0" lang="en-NZ" sz="200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Turangawaewae</a:t>
            </a: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Marae</a:t>
            </a:r>
          </a:p>
          <a:p>
            <a:pPr marL="89535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authority on Tainui tribal history</a:t>
            </a:r>
          </a:p>
          <a:p>
            <a:pPr marL="89535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̶"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Personal Adviser the late </a:t>
            </a:r>
            <a:r>
              <a:rPr kumimoji="0" lang="en-NZ" sz="200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Arikinui</a:t>
            </a: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Dame Te </a:t>
            </a:r>
            <a:r>
              <a:rPr kumimoji="0" lang="en-NZ" sz="200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Atairangikaahu</a:t>
            </a:r>
            <a:endParaRPr kumimoji="0" lang="en-NZ" sz="200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  <a:p>
            <a:pPr marL="55245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200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… when asked by a Senior Social Worker how she should behave when entering a Māori home, said:</a:t>
            </a:r>
          </a:p>
          <a:p>
            <a:pPr marL="361950" marR="0" lvl="0" indent="0" algn="just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“That is your first mistake. Do not think that you have to behave differently because you are going into a Māori home.</a:t>
            </a:r>
          </a:p>
          <a:p>
            <a:pPr marL="361950" marR="0" lvl="0" indent="0" algn="just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“Do not think that you have to treat this family differently because they are Māori.</a:t>
            </a:r>
          </a:p>
          <a:p>
            <a:pPr marL="361950" marR="0" lvl="0" indent="0" algn="just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“Believe that you need to treat everyone the same … with respect and dignity, and in a way that responds to their needs.”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3594506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352550" y="1809525"/>
            <a:ext cx="875311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How can we become more culturally responsive?      </a:t>
            </a:r>
          </a:p>
          <a:p>
            <a:pPr algn="ctr">
              <a:spcBef>
                <a:spcPts val="600"/>
              </a:spcBef>
            </a:pPr>
            <a:r>
              <a:rPr lang="en-NZ" altLang="en-US" sz="2000" b="1" dirty="0">
                <a:solidFill>
                  <a:srgbClr val="4B0082"/>
                </a:solidFill>
              </a:rPr>
              <a:t>“looking through a different lens”</a:t>
            </a: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knowing and understanding who we are as individuals – our own personal identity</a:t>
            </a: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knowing and understanding who we are as a nation – our New Zealand identity</a:t>
            </a: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understanding that what is important to us personally and individually may not be so important to others</a:t>
            </a: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applying these understandings to our everyday lives and our interactions with other people – respecting and validating difference</a:t>
            </a: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not assuming that we know what is important to another person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4088716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55376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352550" y="1878536"/>
            <a:ext cx="8100204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Asking questions …</a:t>
            </a:r>
          </a:p>
          <a:p>
            <a:pPr>
              <a:spcBef>
                <a:spcPts val="600"/>
              </a:spcBef>
            </a:pPr>
            <a:endParaRPr lang="en-NZ" altLang="en-US" sz="2000" b="1" dirty="0">
              <a:solidFill>
                <a:srgbClr val="4B0082"/>
              </a:solidFill>
            </a:endParaRP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We should, in the first instance, question ourselves … about whether or not to ask questions!</a:t>
            </a: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Often, it is more about listening than asking.</a:t>
            </a:r>
          </a:p>
          <a:p>
            <a:pPr marL="542925" indent="-285750">
              <a:spcBef>
                <a:spcPts val="6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If we decide that there is a need to ask, then consideration needs to be given to:</a:t>
            </a:r>
          </a:p>
          <a:p>
            <a:pPr marL="1144588" indent="-342900">
              <a:spcBef>
                <a:spcPts val="600"/>
              </a:spcBef>
              <a:buFontTx/>
              <a:buChar char="-"/>
            </a:pPr>
            <a:r>
              <a:rPr lang="en-NZ" altLang="en-US" sz="2000" dirty="0">
                <a:solidFill>
                  <a:srgbClr val="4B0082"/>
                </a:solidFill>
              </a:rPr>
              <a:t>When is it appropriate to ask?</a:t>
            </a:r>
          </a:p>
          <a:p>
            <a:pPr marL="1144588" indent="-342900">
              <a:spcBef>
                <a:spcPts val="600"/>
              </a:spcBef>
              <a:buFontTx/>
              <a:buChar char="-"/>
            </a:pPr>
            <a:r>
              <a:rPr lang="en-NZ" altLang="en-US" sz="2000" dirty="0">
                <a:solidFill>
                  <a:srgbClr val="4B0082"/>
                </a:solidFill>
              </a:rPr>
              <a:t>Who is it appropriate to ask?</a:t>
            </a:r>
          </a:p>
          <a:p>
            <a:pPr marL="1144588" indent="-342900">
              <a:spcBef>
                <a:spcPts val="600"/>
              </a:spcBef>
              <a:buFontTx/>
              <a:buChar char="-"/>
            </a:pPr>
            <a:r>
              <a:rPr lang="en-NZ" altLang="en-US" sz="2000" dirty="0">
                <a:solidFill>
                  <a:srgbClr val="4B0082"/>
                </a:solidFill>
              </a:rPr>
              <a:t>How should the question(s) be asked?</a:t>
            </a:r>
          </a:p>
          <a:p>
            <a:pPr marL="542925" indent="-285750">
              <a:buFont typeface="Calibri" panose="020F0502020204030204" pitchFamily="34" charset="0"/>
              <a:buChar char="̶"/>
            </a:pPr>
            <a:endParaRPr lang="en-GB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36608755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2173857" y="1495426"/>
            <a:ext cx="79017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NZ" altLang="en-US" sz="2800" b="1" dirty="0">
                <a:solidFill>
                  <a:srgbClr val="4B0082"/>
                </a:solidFill>
              </a:rPr>
              <a:t>What is “Cultural Responsiveness”?      </a:t>
            </a:r>
          </a:p>
          <a:p>
            <a:endParaRPr lang="en-NZ" altLang="en-US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altLang="en-US" sz="2000" b="1" dirty="0">
                <a:solidFill>
                  <a:srgbClr val="4B0082"/>
                </a:solidFill>
              </a:rPr>
              <a:t>Cultural Responsiveness </a:t>
            </a:r>
            <a:r>
              <a:rPr lang="en-NZ" altLang="en-US" sz="2000" dirty="0">
                <a:solidFill>
                  <a:srgbClr val="4B0082"/>
                </a:solidFill>
              </a:rPr>
              <a:t>is: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respecting and validating the individual personal and cultural identity, and the personal and cultural similarities and differences, of others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understanding the importance of personal and cultural values of others in order to respond to them in a way which is perceived, by them, as being sensitive to their needs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not assuming that we know what is important to another person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(sometimes) challenging our own personal beliefs and values, and making room for those of others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40217246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  <p:pic>
        <p:nvPicPr>
          <p:cNvPr id="10" name="Picture 9" descr="TIA MUDDLE&#10;Kereru sounds far more regal than a wood pigeon. 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1436" y="810992"/>
            <a:ext cx="7001056" cy="4439911"/>
          </a:xfrm>
          <a:prstGeom prst="rect">
            <a:avLst/>
          </a:prstGeom>
          <a:noFill/>
          <a:ln>
            <a:noFill/>
          </a:ln>
          <a:effectLst>
            <a:softEdge rad="469900"/>
          </a:effectLst>
        </p:spPr>
      </p:pic>
      <p:pic>
        <p:nvPicPr>
          <p:cNvPr id="9" name="Picture 8" descr="http://www.stuff.co.nz/content/dam/images/1/e/4/s/7/6/image.related.StuffLandscapeSixteenByNine.620x349.1e6dxz.png/1473991039979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3" r="-13144"/>
          <a:stretch/>
        </p:blipFill>
        <p:spPr bwMode="auto">
          <a:xfrm flipH="1">
            <a:off x="5990368" y="2730274"/>
            <a:ext cx="5688000" cy="3324225"/>
          </a:xfrm>
          <a:prstGeom prst="rect">
            <a:avLst/>
          </a:prstGeom>
          <a:noFill/>
          <a:ln>
            <a:noFill/>
          </a:ln>
          <a:effectLst>
            <a:softEdge rad="304800"/>
          </a:effectLst>
        </p:spPr>
      </p:pic>
      <p:sp>
        <p:nvSpPr>
          <p:cNvPr id="2" name="Rectangle 1"/>
          <p:cNvSpPr/>
          <p:nvPr/>
        </p:nvSpPr>
        <p:spPr>
          <a:xfrm>
            <a:off x="4428135" y="810992"/>
            <a:ext cx="3243534" cy="4955203"/>
          </a:xfrm>
          <a:prstGeom prst="rect">
            <a:avLst/>
          </a:prstGeom>
          <a:solidFill>
            <a:srgbClr val="EFFFEF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sz="2000" b="1" dirty="0">
                <a:solidFill>
                  <a:srgbClr val="4B0082"/>
                </a:solidFill>
              </a:rPr>
              <a:t>All of my life I have called them wood pigeon and fantail but when I speak of them to my son they are kereru and piwakawaka. </a:t>
            </a:r>
          </a:p>
          <a:p>
            <a:pPr>
              <a:spcBef>
                <a:spcPts val="1200"/>
              </a:spcBef>
            </a:pPr>
            <a:r>
              <a:rPr lang="en-NZ" sz="2000" b="1" dirty="0">
                <a:solidFill>
                  <a:srgbClr val="4B0082"/>
                </a:solidFill>
              </a:rPr>
              <a:t>… for some reason, it seems personally embarrassing that I ever called these birds by any other name when their original was so melodious, so matched to their character and so unique to the land of which I am part.</a:t>
            </a:r>
            <a:r>
              <a:rPr lang="en-NZ" sz="2000" b="1" dirty="0">
                <a:solidFill>
                  <a:schemeClr val="bg1"/>
                </a:solidFill>
              </a:rPr>
              <a:t> </a:t>
            </a:r>
          </a:p>
          <a:p>
            <a:pPr algn="r">
              <a:spcBef>
                <a:spcPts val="1200"/>
              </a:spcBef>
            </a:pPr>
            <a:r>
              <a:rPr lang="en-NZ" sz="1400" i="1" dirty="0">
                <a:solidFill>
                  <a:srgbClr val="4B0082"/>
                </a:solidFill>
              </a:rPr>
              <a:t>Matt </a:t>
            </a:r>
            <a:r>
              <a:rPr lang="en-NZ" sz="1400" i="1" dirty="0" err="1">
                <a:solidFill>
                  <a:srgbClr val="4B0082"/>
                </a:solidFill>
              </a:rPr>
              <a:t>Rilkoff</a:t>
            </a:r>
            <a:r>
              <a:rPr lang="en-NZ" sz="1400" i="1" dirty="0">
                <a:solidFill>
                  <a:srgbClr val="4B0082"/>
                </a:solidFill>
              </a:rPr>
              <a:t>, Stuff News, 16-Sep-16 </a:t>
            </a:r>
          </a:p>
        </p:txBody>
      </p:sp>
    </p:spTree>
    <p:extLst>
      <p:ext uri="{BB962C8B-B14F-4D97-AF65-F5344CB8AC3E}">
        <p14:creationId xmlns:p14="http://schemas.microsoft.com/office/powerpoint/2010/main" val="33736858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2173857" y="1495426"/>
            <a:ext cx="79017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NZ" altLang="en-US" sz="2800" b="1" u="sng" dirty="0">
                <a:solidFill>
                  <a:srgbClr val="4B0082"/>
                </a:solidFill>
              </a:rPr>
              <a:t>Summary</a:t>
            </a:r>
            <a:r>
              <a:rPr lang="en-NZ" altLang="en-US" sz="2800" b="1" dirty="0">
                <a:solidFill>
                  <a:srgbClr val="4B0082"/>
                </a:solidFill>
              </a:rPr>
              <a:t>:      </a:t>
            </a:r>
          </a:p>
          <a:p>
            <a:endParaRPr lang="en-NZ" altLang="en-US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altLang="en-US" sz="2000" b="1" dirty="0">
                <a:solidFill>
                  <a:srgbClr val="4B0082"/>
                </a:solidFill>
              </a:rPr>
              <a:t>Cultural Values are</a:t>
            </a:r>
            <a:r>
              <a:rPr lang="en-NZ" altLang="en-US" sz="2000" dirty="0">
                <a:solidFill>
                  <a:srgbClr val="4B0082"/>
                </a:solidFill>
              </a:rPr>
              <a:t>: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those things that have made us each who we are today, and are important to us as individuals living our day-to-day lives in the context of our wider communities</a:t>
            </a:r>
          </a:p>
          <a:p>
            <a:pPr>
              <a:spcBef>
                <a:spcPts val="1200"/>
              </a:spcBef>
            </a:pPr>
            <a:endParaRPr lang="en-NZ" altLang="en-US" sz="2000" b="1" dirty="0">
              <a:solidFill>
                <a:srgbClr val="4B0082"/>
              </a:solidFill>
            </a:endParaRPr>
          </a:p>
          <a:p>
            <a:pPr>
              <a:spcBef>
                <a:spcPts val="1200"/>
              </a:spcBef>
            </a:pPr>
            <a:r>
              <a:rPr lang="en-NZ" altLang="en-US" sz="2000" b="1" dirty="0">
                <a:solidFill>
                  <a:srgbClr val="4B0082"/>
                </a:solidFill>
              </a:rPr>
              <a:t>Cultural Responsiveness is:</a:t>
            </a:r>
          </a:p>
          <a:p>
            <a:pPr marL="542925" indent="-285750">
              <a:spcBef>
                <a:spcPts val="1200"/>
              </a:spcBef>
              <a:buFont typeface="Calibri" panose="020F0502020204030204" pitchFamily="34" charset="0"/>
              <a:buChar char="̶"/>
            </a:pPr>
            <a:r>
              <a:rPr lang="en-NZ" altLang="en-US" sz="2000" dirty="0">
                <a:solidFill>
                  <a:srgbClr val="4B0082"/>
                </a:solidFill>
              </a:rPr>
              <a:t>respecting and validating the individual personal and cultural identity, and the personal and cultural similarities and differences, of others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23670622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NZ" sz="1200" dirty="0">
                <a:hlinkClick r:id="rId3"/>
              </a:rPr>
              <a:t>www.support-plus.org.nz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50F03C"/>
                </a:solidFill>
              </a:rPr>
              <a:t>|</a:t>
            </a:r>
            <a:r>
              <a:rPr lang="en-NZ" sz="1200" dirty="0"/>
              <a:t> </a:t>
            </a:r>
            <a:r>
              <a:rPr lang="en-NZ" sz="1200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2" name="Rectangle 1"/>
          <p:cNvSpPr/>
          <p:nvPr/>
        </p:nvSpPr>
        <p:spPr>
          <a:xfrm>
            <a:off x="1664899" y="3263842"/>
            <a:ext cx="79017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NZ" altLang="en-US" sz="2800" b="1" u="sng" dirty="0">
                <a:solidFill>
                  <a:srgbClr val="4B0082"/>
                </a:solidFill>
              </a:rPr>
              <a:t>THANK YOU !!</a:t>
            </a:r>
          </a:p>
          <a:p>
            <a:endParaRPr lang="en-NZ" altLang="en-US" sz="2000" b="1" dirty="0">
              <a:solidFill>
                <a:srgbClr val="4B008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9324975" algn="r"/>
              </a:tabLst>
              <a:defRPr/>
            </a:pPr>
            <a:r>
              <a:rPr lang="en-NZ" sz="1100" b="1" dirty="0">
                <a:solidFill>
                  <a:srgbClr val="4B0082"/>
                </a:solidFill>
              </a:rPr>
              <a:t>Presenter: Nigel Christie</a:t>
            </a:r>
            <a:r>
              <a:rPr lang="en-NZ" sz="1100" dirty="0"/>
              <a:t>	</a:t>
            </a:r>
            <a:r>
              <a:rPr lang="en-NZ" sz="1100" b="1" dirty="0">
                <a:hlinkClick r:id="rId3"/>
              </a:rPr>
              <a:t>www.support-plus.org.nz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50F03C"/>
                </a:solidFill>
              </a:rPr>
              <a:t>|</a:t>
            </a:r>
            <a:r>
              <a:rPr lang="en-NZ" sz="1100" b="1" dirty="0"/>
              <a:t> </a:t>
            </a:r>
            <a:r>
              <a:rPr lang="en-NZ" sz="1100" b="1" dirty="0">
                <a:solidFill>
                  <a:srgbClr val="4B0082"/>
                </a:solidFill>
              </a:rPr>
              <a:t>021 59 59 56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75320" y="6254919"/>
            <a:ext cx="1508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i="1" dirty="0">
                <a:solidFill>
                  <a:srgbClr val="4B0082"/>
                </a:solidFill>
              </a:rPr>
              <a:t>© Support-Plus Ltd - 2016</a:t>
            </a:r>
          </a:p>
        </p:txBody>
      </p:sp>
    </p:spTree>
    <p:extLst>
      <p:ext uri="{BB962C8B-B14F-4D97-AF65-F5344CB8AC3E}">
        <p14:creationId xmlns:p14="http://schemas.microsoft.com/office/powerpoint/2010/main" val="73718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216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46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0">
              <a:srgbClr val="96F064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760" y="96712"/>
            <a:ext cx="2848959" cy="1398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550" y="6485751"/>
            <a:ext cx="9515475" cy="276999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200" b="0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52550" y="6485751"/>
            <a:ext cx="9515475" cy="261610"/>
          </a:xfrm>
          <a:prstGeom prst="rect">
            <a:avLst/>
          </a:prstGeom>
          <a:gradFill flip="none" rotWithShape="1">
            <a:gsLst>
              <a:gs pos="37000">
                <a:schemeClr val="bg1"/>
              </a:gs>
              <a:gs pos="100000">
                <a:srgbClr val="96F064"/>
              </a:gs>
              <a:gs pos="0">
                <a:schemeClr val="bg1"/>
              </a:gs>
            </a:gsLst>
            <a:lin ang="18900000" scaled="1"/>
            <a:tileRect/>
          </a:gradFill>
          <a:ln w="19050">
            <a:solidFill>
              <a:srgbClr val="AAF064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324975" algn="r"/>
              </a:tabLst>
              <a:defRPr/>
            </a:pP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Presenter: Nigel Christie</a:t>
            </a:r>
            <a:r>
              <a:rPr kumimoji="0" lang="en-NZ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hlinkClick r:id="rId3"/>
              </a:rPr>
              <a:t>www.support-plus.org.nz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50F03C"/>
                </a:solidFill>
                <a:effectLst/>
                <a:uLnTx/>
                <a:uFillTx/>
              </a:rPr>
              <a:t>|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NZ" sz="11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</a:rPr>
              <a:t>021 59 59 56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1459230"/>
            <a:ext cx="6096000" cy="4577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Aloha	 –  Hawaiian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lelei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Tongan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Selamat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Indonesian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Bonjour 	 –  French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Buongiorno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Ciao	 –  Italian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Konichiwa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Japanese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Talofa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Salam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Kia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Namaste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God Dag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Nihao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Hello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Shalom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755" marR="0" lvl="0" indent="0" defTabSz="914400" eaLnBrk="1" fontAlgn="auto" latinLnBrk="0" hangingPunct="1">
              <a:lnSpc>
                <a:spcPts val="12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81300" algn="r"/>
                <a:tab pos="2867025" algn="l"/>
              </a:tabLst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B0082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Buenos Dias	 –  </a:t>
            </a:r>
            <a:endParaRPr kumimoji="0" lang="en-NZ" sz="1800" b="1" i="0" u="none" strike="noStrike" kern="0" cap="none" spc="0" normalizeH="0" baseline="0" noProof="0" dirty="0">
              <a:ln>
                <a:noFill/>
              </a:ln>
              <a:solidFill>
                <a:srgbClr val="4B0082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622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2937</Words>
  <Application>Microsoft Office PowerPoint</Application>
  <PresentationFormat>Widescreen</PresentationFormat>
  <Paragraphs>737</Paragraphs>
  <Slides>64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Nigel Christie</dc:creator>
  <cp:lastModifiedBy>Nigel Christie</cp:lastModifiedBy>
  <cp:revision>158</cp:revision>
  <dcterms:created xsi:type="dcterms:W3CDTF">2016-02-28T21:17:14Z</dcterms:created>
  <dcterms:modified xsi:type="dcterms:W3CDTF">2016-10-11T23:13:59Z</dcterms:modified>
</cp:coreProperties>
</file>